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91" r:id="rId5"/>
    <p:sldId id="309" r:id="rId6"/>
    <p:sldId id="311" r:id="rId7"/>
    <p:sldId id="317" r:id="rId8"/>
    <p:sldId id="294" r:id="rId9"/>
    <p:sldId id="308" r:id="rId10"/>
    <p:sldId id="310" r:id="rId11"/>
    <p:sldId id="312" r:id="rId12"/>
    <p:sldId id="313" r:id="rId13"/>
    <p:sldId id="315" r:id="rId14"/>
    <p:sldId id="316" r:id="rId15"/>
    <p:sldId id="314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8" userDrawn="1">
          <p15:clr>
            <a:srgbClr val="A4A3A4"/>
          </p15:clr>
        </p15:guide>
        <p15:guide id="4" orient="horz" pos="3792" userDrawn="1">
          <p15:clr>
            <a:srgbClr val="A4A3A4"/>
          </p15:clr>
        </p15:guide>
        <p15:guide id="5" orient="horz" pos="888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pos="7368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  <p15:guide id="9" orient="horz" pos="1440" userDrawn="1">
          <p15:clr>
            <a:srgbClr val="A4A3A4"/>
          </p15:clr>
        </p15:guide>
        <p15:guide id="10" pos="2328" userDrawn="1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2" pos="13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B9AA"/>
    <a:srgbClr val="FB9AAA"/>
    <a:srgbClr val="323232"/>
    <a:srgbClr val="D4636B"/>
    <a:srgbClr val="E4E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0A662-3C48-4D56-801B-B8A66704495D}" v="245" dt="2025-06-18T20:10:20.250"/>
    <p1510:client id="{C76B3527-43F3-4489-9C68-71BA8F73F507}" v="875" dt="2025-06-20T03:50:04.949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224"/>
        <p:guide pos="3840"/>
        <p:guide orient="horz" pos="2328"/>
        <p:guide orient="horz" pos="3792"/>
        <p:guide orient="horz" pos="888"/>
        <p:guide pos="288"/>
        <p:guide pos="7368"/>
        <p:guide orient="horz" pos="2976"/>
        <p:guide orient="horz" pos="1440"/>
        <p:guide pos="2328"/>
        <p:guide pos="5760"/>
        <p:guide pos="136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F78E-73F4-E74F-8679-362EAF9D71E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F5B3-7604-9041-B751-11A08572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4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2E2D922-D22B-FE2D-233E-7C19C1063D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24781" y="2545444"/>
            <a:ext cx="3657600" cy="3657600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547725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6288" y="2880360"/>
            <a:ext cx="1892808" cy="2990088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3473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8224" y="2002536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2615184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8224" y="4352544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983480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373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E26A0C-E42F-6A2A-044B-8C817559CB87}"/>
              </a:ext>
            </a:extLst>
          </p:cNvPr>
          <p:cNvSpPr/>
          <p:nvPr userDrawn="1"/>
        </p:nvSpPr>
        <p:spPr>
          <a:xfrm>
            <a:off x="4377128" y="3560257"/>
            <a:ext cx="7814872" cy="3297743"/>
          </a:xfrm>
          <a:prstGeom prst="rect">
            <a:avLst/>
          </a:prstGeom>
          <a:solidFill>
            <a:schemeClr val="accent2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6E3D2-16B0-AFFA-51A9-B37F5830B6D9}"/>
              </a:ext>
            </a:extLst>
          </p:cNvPr>
          <p:cNvCxnSpPr>
            <a:cxnSpLocks/>
          </p:cNvCxnSpPr>
          <p:nvPr userDrawn="1"/>
        </p:nvCxnSpPr>
        <p:spPr>
          <a:xfrm>
            <a:off x="0" y="2657582"/>
            <a:ext cx="1078230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4208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4208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091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091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537EA5E-3E96-57B0-C639-22C290FCD5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847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81D5F3B-60ED-CA80-3AE7-2EFC356E77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4847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722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3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7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528" y="2532888"/>
            <a:ext cx="3730752" cy="3721608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4187952"/>
            <a:ext cx="5376672" cy="13716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43883A3-D444-AA65-322E-C4F2B6692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2704" y="3593592"/>
            <a:ext cx="3410712" cy="178308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05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1984248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352544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799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BFC0-622D-78DB-4C7F-A2FA024C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FF80F-DCFA-670B-579E-37B30245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5F004-91A0-6002-ADBC-13D488B3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2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5F8A4-5F7C-D72D-3152-E32D36CB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25242-09B4-0142-6671-8450905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7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525B-C154-D20D-97A4-047C9CC9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1B8FF-2966-C2CF-BC8F-A322410A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88CC0-E81C-D2FD-24CC-8D1179C58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7F841FD-D5EE-62EE-F649-30697BB81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533D4FA-41B7-3B85-9984-899340B9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6943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58E3-7897-8638-F0DE-3DDACC00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E7686-00A6-DD15-45FE-E6663C21E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71584-1072-B88D-B424-16D9F75AC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4020094-C16F-1070-9F84-9CBF13F85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4EA55D-AFC4-F4F2-FB5D-EB20AFEA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0610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C17C-12A7-399B-31AC-AE7A040EBBDA}"/>
              </a:ext>
            </a:extLst>
          </p:cNvPr>
          <p:cNvSpPr/>
          <p:nvPr userDrawn="1"/>
        </p:nvSpPr>
        <p:spPr>
          <a:xfrm>
            <a:off x="9129011" y="816964"/>
            <a:ext cx="3062990" cy="6041036"/>
          </a:xfrm>
          <a:prstGeom prst="rect">
            <a:avLst/>
          </a:prstGeom>
          <a:solidFill>
            <a:schemeClr val="accent2">
              <a:lumMod val="60000"/>
              <a:lumOff val="4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76F0E-CDE4-F6FD-62E6-E202D97C9C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1312" y="2304288"/>
            <a:ext cx="3172968" cy="3172968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192" y="2176272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F02BC-C132-F5F7-4A13-D0E96037F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2192" y="2914650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BE18830-001B-B82E-701F-2D308BC98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22192" y="3653028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DB0F7C2-3561-BA83-5415-4B8330C5B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192" y="4391406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22192" y="5129784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42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1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72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7090B92F-B1E5-5257-95EF-9608691E72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7762" y="850614"/>
            <a:ext cx="3392424" cy="3392424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0590DB-1CC1-812C-5B3B-E798A1954E1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31347" y="4545496"/>
            <a:ext cx="0" cy="2312504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2259711-7EFE-2148-F50E-25FD01E32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712317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AAF858D-31E9-7D8F-B203-45B2703EC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86800" y="2286000"/>
            <a:ext cx="1993392" cy="316382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2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8054-F9DF-2FE3-0142-D4893191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5DDE-FFCC-5750-83A9-F88E2F74A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264" y="1947672"/>
            <a:ext cx="10296144" cy="4370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0D14-310A-2EDC-99A1-FCFA29C7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FDCA-382D-537C-5751-191D136E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84" y="932688"/>
            <a:ext cx="10552176" cy="4764024"/>
          </a:xfrm>
        </p:spPr>
        <p:txBody>
          <a:bodyPr anchor="ctr">
            <a:noAutofit/>
          </a:bodyPr>
          <a:lstStyle>
            <a:lvl1pPr algn="ctr">
              <a:defRPr sz="820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5788152"/>
            <a:ext cx="2578608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215B41-53EF-7995-A29E-CF60C8A56CEF}"/>
              </a:ext>
            </a:extLst>
          </p:cNvPr>
          <p:cNvCxnSpPr>
            <a:cxnSpLocks/>
          </p:cNvCxnSpPr>
          <p:nvPr userDrawn="1"/>
        </p:nvCxnSpPr>
        <p:spPr>
          <a:xfrm>
            <a:off x="0" y="6009861"/>
            <a:ext cx="6446922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9C915-8D4C-5E75-F776-9CD4D8D7E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143000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095A89F-EF79-78DD-BEDC-74C21F5D5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1472" y="4745736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371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009C9-3824-FABC-07B9-A4C9BC63627A}"/>
              </a:ext>
            </a:extLst>
          </p:cNvPr>
          <p:cNvSpPr/>
          <p:nvPr userDrawn="1"/>
        </p:nvSpPr>
        <p:spPr>
          <a:xfrm>
            <a:off x="976788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023D4-A9ED-002F-0B45-019DB4997807}"/>
              </a:ext>
            </a:extLst>
          </p:cNvPr>
          <p:cNvSpPr/>
          <p:nvPr userDrawn="1"/>
        </p:nvSpPr>
        <p:spPr>
          <a:xfrm>
            <a:off x="6394674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C298F-D572-B084-FEE9-B3E572860979}"/>
              </a:ext>
            </a:extLst>
          </p:cNvPr>
          <p:cNvCxnSpPr>
            <a:cxnSpLocks/>
          </p:cNvCxnSpPr>
          <p:nvPr userDrawn="1"/>
        </p:nvCxnSpPr>
        <p:spPr>
          <a:xfrm>
            <a:off x="3078820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1AC3B6-A5EE-CC6F-3D11-437B77131B2E}"/>
              </a:ext>
            </a:extLst>
          </p:cNvPr>
          <p:cNvCxnSpPr>
            <a:cxnSpLocks/>
          </p:cNvCxnSpPr>
          <p:nvPr userDrawn="1"/>
        </p:nvCxnSpPr>
        <p:spPr>
          <a:xfrm>
            <a:off x="3068653" y="5567880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AF34A-9EAC-D22C-71D6-89C99B36221A}"/>
              </a:ext>
            </a:extLst>
          </p:cNvPr>
          <p:cNvCxnSpPr>
            <a:cxnSpLocks/>
          </p:cNvCxnSpPr>
          <p:nvPr userDrawn="1"/>
        </p:nvCxnSpPr>
        <p:spPr>
          <a:xfrm>
            <a:off x="8461423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90D898-E343-5199-7EA3-0DE4BD9767D8}"/>
              </a:ext>
            </a:extLst>
          </p:cNvPr>
          <p:cNvCxnSpPr>
            <a:cxnSpLocks/>
          </p:cNvCxnSpPr>
          <p:nvPr userDrawn="1"/>
        </p:nvCxnSpPr>
        <p:spPr>
          <a:xfrm>
            <a:off x="8461423" y="5566074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8424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920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8364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7860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5701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197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701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5197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68337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51976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68337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51976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7C7F2D53-0EE2-0959-BEDE-668007CB0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0E7E5B21-86A3-5D02-E445-C1E91804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102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99AD27-1F9E-2F81-1D38-74CDE4087F98}"/>
              </a:ext>
            </a:extLst>
          </p:cNvPr>
          <p:cNvSpPr/>
          <p:nvPr userDrawn="1"/>
        </p:nvSpPr>
        <p:spPr>
          <a:xfrm>
            <a:off x="0" y="2632933"/>
            <a:ext cx="12205251" cy="432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848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7705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169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1472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1832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8184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8368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7260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1832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58184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8368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7260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A1A3BD0B-A18A-8787-8F97-D7570F2D8E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69848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EE97C40-9EA8-1271-799B-861AADDA89C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7705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553C6EE-C9CA-36E2-FEA4-9279C95453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169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E1E7EF7-6119-3B30-6256-741E415C098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491472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1B0A4A9F-4439-5B3D-FEA1-2EEAA3B1ED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1832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D11883B-FD87-FA9B-714F-5F02AE0291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58184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15AFF5E4-27E8-EB92-B33F-CD49000CAB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8368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7DD26773-1C83-BF12-BAA8-AEC17A8B52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7260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504DD6A5-3D1E-AB04-C217-0F9ABAA852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1832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2860D1AB-1DEE-EA78-C939-96F7962D25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58184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6FAB9C9-9535-D927-5ED4-2A2039CD639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8368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7B80C8A-FB49-A852-F6DE-5C2A1223F2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7260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0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34BBA69-4DC3-B6B5-F4C1-6B25DDED5A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2739" y="1949428"/>
            <a:ext cx="685800" cy="3240088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3CF3E7-06EB-A521-4C56-E4CA3DD2BE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04488" y="1949450"/>
            <a:ext cx="685800" cy="3240088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BFAC58-F350-7AB0-04A2-D1284CA80F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9008" y="1949428"/>
            <a:ext cx="685800" cy="3240088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7F9C969-6E6E-F416-8977-083F8F482F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8664" y="1949428"/>
            <a:ext cx="685800" cy="3240088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5B06717-E8CC-113A-852F-ABF4C69524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36608" y="1949428"/>
            <a:ext cx="685800" cy="3240088"/>
          </a:xfr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14789EF-5CDE-6313-24AA-19D63DBA22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676656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5183E19-6396-BC37-585D-3459E5A6F0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2523744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93298C-7BDF-4FEB-9D50-9A70106605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43891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C205F30-117C-F9B2-1DF1-4D808D72F0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80467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540A601-AB84-B187-127D-635BEAC7D2A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rot="16200000">
            <a:off x="6199632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9FB08DE-7839-B706-A263-C826C48159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15750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93934A6-FE95-C496-F14E-85DA799206A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52969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C30B205-E799-B533-0710-85E8A6AED6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0188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AFE0358-280A-EB8E-E2C5-932F3BD9FE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27407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7337DF9-BEE0-9960-3F78-987551585C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564624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7474658-A5AD-9D5A-7FD0-7082AC30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3013595B-EBCE-B1FB-3943-6DD82772C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398F5FD-521F-F335-268A-7300D928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9781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1206C-54A4-0DD2-0DA0-0828D48A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9B531-1C66-2F6C-4232-5ADD330D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64FE0-ADDF-F3C6-AEAB-A27E120C2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369" y="6428281"/>
            <a:ext cx="40233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710315-F2E5-50AA-6E01-B56CA2A14274}"/>
              </a:ext>
            </a:extLst>
          </p:cNvPr>
          <p:cNvCxnSpPr>
            <a:cxnSpLocks/>
          </p:cNvCxnSpPr>
          <p:nvPr userDrawn="1"/>
        </p:nvCxnSpPr>
        <p:spPr>
          <a:xfrm>
            <a:off x="334058" y="1754908"/>
            <a:ext cx="0" cy="4562299"/>
          </a:xfrm>
          <a:prstGeom prst="line">
            <a:avLst/>
          </a:prstGeom>
          <a:ln w="12700" cap="sq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5CE6DBE-1597-24EC-79C6-1B2879B1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795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1" r:id="rId4"/>
    <p:sldLayoutId id="2147483650" r:id="rId5"/>
    <p:sldLayoutId id="2147483663" r:id="rId6"/>
    <p:sldLayoutId id="2147483664" r:id="rId7"/>
    <p:sldLayoutId id="2147483665" r:id="rId8"/>
    <p:sldLayoutId id="2147483666" r:id="rId9"/>
    <p:sldLayoutId id="2147483653" r:id="rId10"/>
    <p:sldLayoutId id="2147483667" r:id="rId11"/>
    <p:sldLayoutId id="2147483668" r:id="rId12"/>
    <p:sldLayoutId id="2147483669" r:id="rId13"/>
    <p:sldLayoutId id="2147483670" r:id="rId14"/>
    <p:sldLayoutId id="2147483654" r:id="rId15"/>
    <p:sldLayoutId id="2147483655" r:id="rId16"/>
    <p:sldLayoutId id="2147483656" r:id="rId17"/>
    <p:sldLayoutId id="2147483657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312D-9F8D-45AE-D652-54AF78669C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9600"/>
              <a:t>自己紹介</a:t>
            </a:r>
            <a:endParaRPr lang="en-US" sz="9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924B5-15AC-3D2D-8B36-0947D8BE6C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エンタープライズプロダクト開発室・フリートサービスG</a:t>
            </a:r>
            <a:endParaRPr lang="en-US"/>
          </a:p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5452AA9-0944-5B3B-51AA-B3C68D707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ja-JP" altLang="en-US" sz="4800"/>
              <a:t>ラフィ ルバエット</a:t>
            </a:r>
            <a:endParaRPr lang="en-US" sz="4800"/>
          </a:p>
        </p:txBody>
      </p:sp>
      <p:pic>
        <p:nvPicPr>
          <p:cNvPr id="11" name="Picture Placeholder 10" descr="Close-up of wave patterned structure">
            <a:extLst>
              <a:ext uri="{FF2B5EF4-FFF2-40B4-BE49-F238E27FC236}">
                <a16:creationId xmlns:a16="http://schemas.microsoft.com/office/drawing/2014/main" id="{A279F7F9-953B-03FF-FD27-18F0F87144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105C76-333F-CECF-8C54-AFF8F7E4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401233"/>
            <a:ext cx="7253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person with glasses and black shirt&#10;&#10;AI-generated content may be incorrect.">
            <a:extLst>
              <a:ext uri="{FF2B5EF4-FFF2-40B4-BE49-F238E27FC236}">
                <a16:creationId xmlns:a16="http://schemas.microsoft.com/office/drawing/2014/main" id="{F668097F-00A9-716E-EFC7-74594DB23E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0210" r="10210"/>
          <a:stretch/>
        </p:blipFill>
        <p:spPr>
          <a:xfrm>
            <a:off x="6876288" y="2880360"/>
            <a:ext cx="1976697" cy="2990088"/>
          </a:xfrm>
        </p:spPr>
      </p:pic>
    </p:spTree>
    <p:extLst>
      <p:ext uri="{BB962C8B-B14F-4D97-AF65-F5344CB8AC3E}">
        <p14:creationId xmlns:p14="http://schemas.microsoft.com/office/powerpoint/2010/main" val="112277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4DFE9-0188-CE2F-73B8-798ED079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r>
              <a:rPr lang="ja-JP" alt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旅行（沖縄）</a:t>
            </a: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group of people sitting at a table with food and drinks&#10;&#10;AI-generated content may be incorrect.">
            <a:extLst>
              <a:ext uri="{FF2B5EF4-FFF2-40B4-BE49-F238E27FC236}">
                <a16:creationId xmlns:a16="http://schemas.microsoft.com/office/drawing/2014/main" id="{81F47664-B007-81FA-32F1-75FC8B34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101" b="-1"/>
          <a:stretch>
            <a:fillRect/>
          </a:stretch>
        </p:blipFill>
        <p:spPr>
          <a:xfrm>
            <a:off x="20" y="10"/>
            <a:ext cx="4000480" cy="4005933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</p:spPr>
      </p:pic>
      <p:pic>
        <p:nvPicPr>
          <p:cNvPr id="6" name="Picture 5" descr="A body of water with rocks and a cliff&#10;&#10;AI-generated content may be incorrect.">
            <a:extLst>
              <a:ext uri="{FF2B5EF4-FFF2-40B4-BE49-F238E27FC236}">
                <a16:creationId xmlns:a16="http://schemas.microsoft.com/office/drawing/2014/main" id="{A5650E3A-7C2C-FEA0-660A-FE9E550F8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056" b="-3"/>
          <a:stretch>
            <a:fillRect/>
          </a:stretch>
        </p:blipFill>
        <p:spPr>
          <a:xfrm>
            <a:off x="4191002" y="10"/>
            <a:ext cx="3809998" cy="3917529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</p:spPr>
      </p:pic>
      <p:pic>
        <p:nvPicPr>
          <p:cNvPr id="9" name="Picture 8" descr="A person standing on a rock in front of a body of water&#10;&#10;AI-generated content may be incorrect.">
            <a:extLst>
              <a:ext uri="{FF2B5EF4-FFF2-40B4-BE49-F238E27FC236}">
                <a16:creationId xmlns:a16="http://schemas.microsoft.com/office/drawing/2014/main" id="{34ADFC5E-B84D-A8A6-2DE9-2AF071868D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216" b="2"/>
          <a:stretch>
            <a:fillRect/>
          </a:stretch>
        </p:blipFill>
        <p:spPr>
          <a:xfrm>
            <a:off x="8191500" y="10"/>
            <a:ext cx="40005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38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40F8-B662-1E35-9ED4-3DF83405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旅行（広島、河口湖、お台場）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erson posing for a picture&#10;&#10;AI-generated content may be incorrect.">
            <a:extLst>
              <a:ext uri="{FF2B5EF4-FFF2-40B4-BE49-F238E27FC236}">
                <a16:creationId xmlns:a16="http://schemas.microsoft.com/office/drawing/2014/main" id="{87FE3B3E-4779-71E2-21D5-6C84981F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90" r="13490"/>
          <a:stretch>
            <a:fillRect/>
          </a:stretch>
        </p:blipFill>
        <p:spPr>
          <a:xfrm>
            <a:off x="20" y="3"/>
            <a:ext cx="4062634" cy="4172786"/>
          </a:xfrm>
          <a:prstGeom prst="rect">
            <a:avLst/>
          </a:prstGeom>
        </p:spPr>
      </p:pic>
      <p:pic>
        <p:nvPicPr>
          <p:cNvPr id="8" name="Picture 7" descr="A person standing on a railing with a mountain in the background&#10;&#10;AI-generated content may be incorrect.">
            <a:extLst>
              <a:ext uri="{FF2B5EF4-FFF2-40B4-BE49-F238E27FC236}">
                <a16:creationId xmlns:a16="http://schemas.microsoft.com/office/drawing/2014/main" id="{FA87AD39-1BE6-76E0-1724-7B9C747B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67" r="-1" b="-1"/>
          <a:stretch>
            <a:fillRect/>
          </a:stretch>
        </p:blipFill>
        <p:spPr>
          <a:xfrm>
            <a:off x="4061976" y="10"/>
            <a:ext cx="4062654" cy="4172778"/>
          </a:xfrm>
          <a:prstGeom prst="rect">
            <a:avLst/>
          </a:prstGeom>
        </p:spPr>
      </p:pic>
      <p:pic>
        <p:nvPicPr>
          <p:cNvPr id="7" name="Picture 6" descr="A person standing on a deck with a statue of liberty in the background&#10;&#10;AI-generated content may be incorrect.">
            <a:extLst>
              <a:ext uri="{FF2B5EF4-FFF2-40B4-BE49-F238E27FC236}">
                <a16:creationId xmlns:a16="http://schemas.microsoft.com/office/drawing/2014/main" id="{5975EEA5-F9E7-8CB9-86A0-825CCB47C0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28" b="11528"/>
          <a:stretch>
            <a:fillRect/>
          </a:stretch>
        </p:blipFill>
        <p:spPr>
          <a:xfrm>
            <a:off x="8124630" y="-1"/>
            <a:ext cx="4067370" cy="417278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C92E9-BB8B-791F-9BE2-02D9BFD844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FD2025-EE75-7EF8-9D44-D8224ED8FDDF}"/>
              </a:ext>
            </a:extLst>
          </p:cNvPr>
          <p:cNvSpPr txBox="1"/>
          <p:nvPr/>
        </p:nvSpPr>
        <p:spPr>
          <a:xfrm>
            <a:off x="402" y="27242"/>
            <a:ext cx="23280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2022@</a:t>
            </a:r>
            <a:r>
              <a:rPr lang="ja-JP" altLang="en-US" b="1">
                <a:solidFill>
                  <a:schemeClr val="bg1"/>
                </a:solidFill>
                <a:latin typeface="Arial"/>
                <a:cs typeface="Arial"/>
              </a:rPr>
              <a:t>瀬戸内海国立公園（広島）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16F68-8CD8-392A-939E-DAE9FF0A78EF}"/>
              </a:ext>
            </a:extLst>
          </p:cNvPr>
          <p:cNvSpPr txBox="1"/>
          <p:nvPr/>
        </p:nvSpPr>
        <p:spPr>
          <a:xfrm>
            <a:off x="4065814" y="16908"/>
            <a:ext cx="28986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Arial"/>
                <a:cs typeface="Arial"/>
              </a:rPr>
              <a:t>2023@</a:t>
            </a:r>
            <a:r>
              <a:rPr lang="ja-JP" altLang="en-US" b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新倉山浅間公園</a:t>
            </a:r>
            <a:r>
              <a:rPr lang="ja-JP" altLang="en-US" b="1">
                <a:solidFill>
                  <a:schemeClr val="bg1"/>
                </a:solidFill>
                <a:latin typeface="Arial"/>
                <a:cs typeface="Arial"/>
              </a:rPr>
              <a:t>・忠霊塔（山梨）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65CFA0-228C-6F73-4A66-18669A434DA1}"/>
              </a:ext>
            </a:extLst>
          </p:cNvPr>
          <p:cNvSpPr txBox="1"/>
          <p:nvPr/>
        </p:nvSpPr>
        <p:spPr>
          <a:xfrm>
            <a:off x="8123762" y="21431"/>
            <a:ext cx="34520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b="1">
                <a:solidFill>
                  <a:schemeClr val="bg1"/>
                </a:solidFill>
                <a:latin typeface="Arial"/>
                <a:cs typeface="Arial"/>
              </a:rPr>
              <a:t>2024@</a:t>
            </a:r>
            <a:r>
              <a:rPr lang="ja-JP" altLang="en-US" b="1">
                <a:solidFill>
                  <a:schemeClr val="bg1"/>
                </a:solidFill>
                <a:latin typeface="Arial"/>
                <a:cs typeface="Arial"/>
              </a:rPr>
              <a:t>お台場</a:t>
            </a:r>
            <a:r>
              <a:rPr lang="ja-JP" b="1">
                <a:solidFill>
                  <a:schemeClr val="bg1"/>
                </a:solidFill>
                <a:latin typeface="Arial"/>
                <a:cs typeface="Arial"/>
              </a:rPr>
              <a:t>海浜公園</a:t>
            </a:r>
            <a:r>
              <a:rPr lang="ja-JP" altLang="en-US" b="1">
                <a:solidFill>
                  <a:schemeClr val="bg1"/>
                </a:solidFill>
                <a:latin typeface="Arial"/>
                <a:cs typeface="Arial"/>
              </a:rPr>
              <a:t>（東京）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6526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0271F-A7FD-BC29-D369-12F4A4E3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B343A81-16F0-B44D-0169-358C2154F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E5D00-0756-E1F2-BEF4-054B6B33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701549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ja-JP" altLang="en-US" sz="4000">
                <a:solidFill>
                  <a:schemeClr val="tx1"/>
                </a:solidFill>
              </a:rPr>
              <a:t>好きな食べ物</a:t>
            </a:r>
            <a:endParaRPr lang="ja-JP" altLang="en-US" sz="4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7732F-616F-0E0D-C557-DE0E1BDE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group of mangoes with a cut in half&#10;&#10;AI-generated content may be incorrect.">
            <a:extLst>
              <a:ext uri="{FF2B5EF4-FFF2-40B4-BE49-F238E27FC236}">
                <a16:creationId xmlns:a16="http://schemas.microsoft.com/office/drawing/2014/main" id="{7AA5A7A5-77B8-8269-BB79-993DFD9C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" y="1709057"/>
            <a:ext cx="4555671" cy="5127171"/>
          </a:xfrm>
          <a:prstGeom prst="rect">
            <a:avLst/>
          </a:prstGeom>
        </p:spPr>
      </p:pic>
      <p:pic>
        <p:nvPicPr>
          <p:cNvPr id="7" name="Picture 6" descr="A group of plates of food&#10;&#10;AI-generated content may be incorrect.">
            <a:extLst>
              <a:ext uri="{FF2B5EF4-FFF2-40B4-BE49-F238E27FC236}">
                <a16:creationId xmlns:a16="http://schemas.microsoft.com/office/drawing/2014/main" id="{BAE5CD8C-9582-60B9-A5A0-09BA621B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719944"/>
            <a:ext cx="3951513" cy="5116286"/>
          </a:xfrm>
          <a:prstGeom prst="rect">
            <a:avLst/>
          </a:prstGeom>
        </p:spPr>
      </p:pic>
      <p:pic>
        <p:nvPicPr>
          <p:cNvPr id="9" name="Picture 8" descr="A plate of food on a wooden surface&#10;&#10;AI-generated content may be incorrect.">
            <a:extLst>
              <a:ext uri="{FF2B5EF4-FFF2-40B4-BE49-F238E27FC236}">
                <a16:creationId xmlns:a16="http://schemas.microsoft.com/office/drawing/2014/main" id="{57B93DC0-F1CB-4E42-6EEB-178690AF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077" y="1730830"/>
            <a:ext cx="3674474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09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E7504-A822-8D32-FB21-6E5C8663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7200"/>
              <a:t>ご清聴いただき</a:t>
            </a:r>
            <a:endParaRPr lang="en-US" sz="7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66225-7300-EC8A-12B0-C29B3D5988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2432304"/>
            <a:ext cx="9743047" cy="1298448"/>
          </a:xfrm>
        </p:spPr>
        <p:txBody>
          <a:bodyPr/>
          <a:lstStyle/>
          <a:p>
            <a:pPr algn="l"/>
            <a:r>
              <a:rPr lang="ja-JP" altLang="en-US" sz="6000">
                <a:latin typeface="Bodoni MT Condensed"/>
              </a:rPr>
              <a:t>ありがとうございました</a:t>
            </a:r>
            <a:r>
              <a:rPr lang="en-US" sz="6000" dirty="0">
                <a:latin typeface="Bodoni MT Condensed"/>
              </a:rPr>
              <a:t>。</a:t>
            </a:r>
            <a:endParaRPr lang="en-US" sz="6000" b="1" i="1" dirty="0">
              <a:latin typeface="Bodoni MT Condensed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08A721-3F05-2984-FC02-8CE14FFF8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84166" y="0"/>
            <a:ext cx="0" cy="411480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05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197760-996C-E29F-5A6F-7A239467CB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60ED9-1329-5929-1C48-AE3F8939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B0574-C80E-F301-A424-A6C89AB79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6ED225-634D-7182-C92A-309842BC1862}"/>
              </a:ext>
            </a:extLst>
          </p:cNvPr>
          <p:cNvSpPr/>
          <p:nvPr/>
        </p:nvSpPr>
        <p:spPr>
          <a:xfrm>
            <a:off x="2005181" y="2620237"/>
            <a:ext cx="8677346" cy="13926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8C0A81-F622-4FB1-1D83-D259A5D8638E}"/>
              </a:ext>
            </a:extLst>
          </p:cNvPr>
          <p:cNvSpPr/>
          <p:nvPr/>
        </p:nvSpPr>
        <p:spPr>
          <a:xfrm>
            <a:off x="3562448" y="2638528"/>
            <a:ext cx="5075995" cy="1311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>
                <a:solidFill>
                  <a:srgbClr val="010101"/>
                </a:solidFill>
              </a:rPr>
              <a:t>名前　：ラフィ ルバエット（</a:t>
            </a:r>
            <a:r>
              <a:rPr lang="en-US" altLang="ja-JP" dirty="0">
                <a:solidFill>
                  <a:srgbClr val="010101"/>
                </a:solidFill>
              </a:rPr>
              <a:t>RAFI</a:t>
            </a:r>
            <a:r>
              <a:rPr lang="ja-JP" altLang="en-US" dirty="0">
                <a:solidFill>
                  <a:srgbClr val="010101"/>
                </a:solidFill>
              </a:rPr>
              <a:t> </a:t>
            </a:r>
            <a:r>
              <a:rPr lang="en-US" altLang="ja-JP" dirty="0">
                <a:solidFill>
                  <a:srgbClr val="010101"/>
                </a:solidFill>
              </a:rPr>
              <a:t>RUBAYET</a:t>
            </a:r>
            <a:r>
              <a:rPr lang="ja-JP" altLang="en-US">
                <a:solidFill>
                  <a:srgbClr val="010101"/>
                </a:solidFill>
              </a:rPr>
              <a:t>）</a:t>
            </a:r>
            <a:br>
              <a:rPr lang="ja-JP" altLang="en-US" dirty="0"/>
            </a:br>
            <a:r>
              <a:rPr lang="ja-JP" altLang="en-US">
                <a:solidFill>
                  <a:srgbClr val="010101"/>
                </a:solidFill>
              </a:rPr>
              <a:t>年齢　：</a:t>
            </a:r>
            <a:r>
              <a:rPr lang="en-US" altLang="ja-JP" dirty="0">
                <a:solidFill>
                  <a:srgbClr val="010101"/>
                </a:solidFill>
              </a:rPr>
              <a:t>28</a:t>
            </a:r>
            <a:r>
              <a:rPr lang="ja-JP" altLang="en-US">
                <a:solidFill>
                  <a:srgbClr val="010101"/>
                </a:solidFill>
              </a:rPr>
              <a:t>歳</a:t>
            </a:r>
            <a:br>
              <a:rPr lang="ja-JP" altLang="en-US" dirty="0"/>
            </a:br>
            <a:r>
              <a:rPr lang="ja-JP" altLang="en-US">
                <a:solidFill>
                  <a:srgbClr val="010101"/>
                </a:solidFill>
              </a:rPr>
              <a:t>出身地：ダッカ（バングラデシュ）</a:t>
            </a:r>
            <a:br>
              <a:rPr lang="ja-JP" altLang="en-US" dirty="0"/>
            </a:br>
            <a:r>
              <a:rPr lang="ja-JP" altLang="en-US">
                <a:solidFill>
                  <a:srgbClr val="010101"/>
                </a:solidFill>
              </a:rPr>
              <a:t>家族　：</a:t>
            </a:r>
            <a:r>
              <a:rPr lang="en-US" altLang="ja-JP" dirty="0">
                <a:solidFill>
                  <a:srgbClr val="010101"/>
                </a:solidFill>
              </a:rPr>
              <a:t>3</a:t>
            </a:r>
            <a:r>
              <a:rPr lang="ja-JP" altLang="en-US">
                <a:solidFill>
                  <a:srgbClr val="010101"/>
                </a:solidFill>
              </a:rPr>
              <a:t>人（私・両親）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7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6CF382-AB3A-375E-710C-F8CC4E68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5" y="642257"/>
            <a:ext cx="4327170" cy="12981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-JP" alt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出身地（ダッカ）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505DE-6BBB-8D1B-8A6E-8ACFFC1E2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/>
              <a:t>・バングラデシュの首都</a:t>
            </a:r>
            <a:endParaRPr lang="ja-JP" sz="2000"/>
          </a:p>
          <a:p>
            <a:pPr>
              <a:lnSpc>
                <a:spcPct val="150000"/>
              </a:lnSpc>
            </a:pPr>
            <a:r>
              <a:rPr lang="ja-JP" altLang="en-US" sz="2000"/>
              <a:t>・市域面積：​306</a:t>
            </a:r>
            <a:r>
              <a:rPr lang="ja-JP" sz="2000"/>
              <a:t>㎢</a:t>
            </a:r>
            <a:br>
              <a:rPr lang="ja-JP" altLang="en-US" sz="2000" dirty="0"/>
            </a:br>
            <a:r>
              <a:rPr lang="ja-JP" altLang="en-US" sz="2000"/>
              <a:t>・人口密度：～３万人/1㎢</a:t>
            </a:r>
          </a:p>
          <a:p>
            <a:pPr>
              <a:lnSpc>
                <a:spcPct val="150000"/>
              </a:lnSpc>
            </a:pPr>
            <a:r>
              <a:rPr lang="ja-JP" altLang="en-US" sz="2000"/>
              <a:t>・主な交通手段：リキシャ、三輪のタクシー(CNG)</a:t>
            </a:r>
            <a:endParaRPr lang="ja-JP" altLang="en-US" sz="2000" dirty="0"/>
          </a:p>
        </p:txBody>
      </p:sp>
      <p:pic>
        <p:nvPicPr>
          <p:cNvPr id="11" name="Picture 10" descr="A map of the sea&#10;&#10;AI-generated content may be incorrect.">
            <a:extLst>
              <a:ext uri="{FF2B5EF4-FFF2-40B4-BE49-F238E27FC236}">
                <a16:creationId xmlns:a16="http://schemas.microsoft.com/office/drawing/2014/main" id="{5092B114-31E6-0781-67D0-3AD778D0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477" y="661916"/>
            <a:ext cx="5181101" cy="55579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EFFB3-6115-F18C-F577-E721E11C5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40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3BF18B-C8A1-400D-BBBD-6103EC9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4F88E-8119-EF49-EC5F-D2288C0B5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492" y="2107775"/>
            <a:ext cx="2977624" cy="27296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出身地（ダッカ）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riding bicycles and a green vehicle&#10;&#10;AI-generated content may be incorrect.">
            <a:extLst>
              <a:ext uri="{FF2B5EF4-FFF2-40B4-BE49-F238E27FC236}">
                <a16:creationId xmlns:a16="http://schemas.microsoft.com/office/drawing/2014/main" id="{4F1D2A30-9B37-ACE6-7E2F-152549BE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38" r="36339" b="1"/>
          <a:stretch>
            <a:fillRect/>
          </a:stretch>
        </p:blipFill>
        <p:spPr>
          <a:xfrm>
            <a:off x="545231" y="858525"/>
            <a:ext cx="3719192" cy="5211906"/>
          </a:xfrm>
          <a:prstGeom prst="rect">
            <a:avLst/>
          </a:prstGeom>
        </p:spPr>
      </p:pic>
      <p:pic>
        <p:nvPicPr>
          <p:cNvPr id="7" name="Picture 6" descr="A city with many tall buildings&#10;&#10;AI-generated content may be incorrect.">
            <a:extLst>
              <a:ext uri="{FF2B5EF4-FFF2-40B4-BE49-F238E27FC236}">
                <a16:creationId xmlns:a16="http://schemas.microsoft.com/office/drawing/2014/main" id="{7DD2A2E4-1D77-0FCD-C254-5C38057A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2"/>
          <a:stretch>
            <a:fillRect/>
          </a:stretch>
        </p:blipFill>
        <p:spPr>
          <a:xfrm>
            <a:off x="4457706" y="858524"/>
            <a:ext cx="3685032" cy="2505456"/>
          </a:xfrm>
          <a:prstGeom prst="rect">
            <a:avLst/>
          </a:prstGeom>
        </p:spPr>
      </p:pic>
      <p:pic>
        <p:nvPicPr>
          <p:cNvPr id="9" name="Picture 8" descr="A red double decker bus on the road&#10;&#10;AI-generated content may be incorrect.">
            <a:extLst>
              <a:ext uri="{FF2B5EF4-FFF2-40B4-BE49-F238E27FC236}">
                <a16:creationId xmlns:a16="http://schemas.microsoft.com/office/drawing/2014/main" id="{9A4DB7A7-8C20-D92A-C6E3-5B3C4D9B0B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7265" b="-3"/>
          <a:stretch>
            <a:fillRect/>
          </a:stretch>
        </p:blipFill>
        <p:spPr>
          <a:xfrm>
            <a:off x="4457712" y="3564974"/>
            <a:ext cx="3685031" cy="25054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4EE0-D95B-BEE6-AD30-50B8D8A72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6C32E-0158-1077-EBFE-E488EA9C2778}"/>
              </a:ext>
            </a:extLst>
          </p:cNvPr>
          <p:cNvSpPr txBox="1"/>
          <p:nvPr/>
        </p:nvSpPr>
        <p:spPr>
          <a:xfrm>
            <a:off x="764640" y="1019520"/>
            <a:ext cx="1869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CNG</a:t>
            </a:r>
          </a:p>
        </p:txBody>
      </p:sp>
    </p:spTree>
    <p:extLst>
      <p:ext uri="{BB962C8B-B14F-4D97-AF65-F5344CB8AC3E}">
        <p14:creationId xmlns:p14="http://schemas.microsoft.com/office/powerpoint/2010/main" val="175977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5270A-0A7B-171E-3A2A-BD570713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学歴</a:t>
            </a:r>
            <a:br>
              <a:rPr lang="en-US" altLang="ja-JP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ja-JP" altLang="en-US" sz="2800" b="0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チッタゴン工科大学 </a:t>
            </a:r>
            <a:r>
              <a:rPr lang="en-US" altLang="ja-JP" sz="2800" b="0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(CUET)</a:t>
            </a:r>
            <a:endParaRPr lang="en-US" sz="28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B61190-0BCB-DB29-8BC9-44077AE41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7034" y="2207977"/>
            <a:ext cx="4080424" cy="40464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ja-JP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創立年：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1968</a:t>
            </a:r>
            <a:r>
              <a:rPr lang="ja-JP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年 </a:t>
            </a:r>
            <a:endParaRPr lang="en-US" sz="1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ja-JP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ja-JP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所在地：チッタゴン（バングラデシュ）</a:t>
            </a:r>
          </a:p>
          <a:p>
            <a:endParaRPr lang="en-US" altLang="ja-JP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ja-JP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学生数：～６千人 </a:t>
            </a:r>
          </a:p>
          <a:p>
            <a:endParaRPr lang="en-US" altLang="ja-JP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ja-JP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敷地面積：</a:t>
            </a:r>
            <a:r>
              <a:rPr lang="en-US" altLang="ja-JP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760,809㎡</a:t>
            </a:r>
          </a:p>
          <a:p>
            <a:endParaRPr lang="en-US" altLang="ja-JP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ja-JP" altLang="en-US" sz="1800">
                <a:solidFill>
                  <a:schemeClr val="tx1">
                    <a:lumMod val="85000"/>
                    <a:lumOff val="15000"/>
                  </a:schemeClr>
                </a:solidFill>
              </a:rPr>
              <a:t>国立工科大学</a:t>
            </a:r>
            <a:endParaRPr lang="en-US" altLang="ja-JP" sz="1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br>
              <a:rPr lang="en-US" altLang="ja-JP" dirty="0"/>
            </a:br>
            <a:endParaRPr lang="en-US" altLang="ja-JP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Content Placeholder 16" descr="A building with a gate and trees&#10;&#10;AI-generated content may be incorrect.">
            <a:extLst>
              <a:ext uri="{FF2B5EF4-FFF2-40B4-BE49-F238E27FC236}">
                <a16:creationId xmlns:a16="http://schemas.microsoft.com/office/drawing/2014/main" id="{4CF1686B-402A-4BD8-29F0-B427D197E1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1573" b="11573"/>
          <a:stretch>
            <a:fillRect/>
          </a:stretch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12" name="Content Placeholder 11" descr="A large round building with a blue and white striped sphere&#10;&#10;AI-generated content may be incorrect.">
            <a:extLst>
              <a:ext uri="{FF2B5EF4-FFF2-40B4-BE49-F238E27FC236}">
                <a16:creationId xmlns:a16="http://schemas.microsoft.com/office/drawing/2014/main" id="{1F8266B9-36C1-8E1D-87A5-B2F2B45186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8434" r="8434"/>
          <a:stretch>
            <a:fillRect/>
          </a:stretch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448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0B447-77C2-2621-B676-CDAC31CC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on a computer screen&#10;&#10;AI-generated content may be incorrect.">
            <a:extLst>
              <a:ext uri="{FF2B5EF4-FFF2-40B4-BE49-F238E27FC236}">
                <a16:creationId xmlns:a16="http://schemas.microsoft.com/office/drawing/2014/main" id="{C93CD800-3735-09BA-DCC8-0E4C8B75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7132"/>
          <a:stretch>
            <a:fillRect/>
          </a:stretch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9" name="Picture 8" descr="A person and person holding flowers and a book&#10;&#10;AI-generated content may be incorrect.">
            <a:extLst>
              <a:ext uri="{FF2B5EF4-FFF2-40B4-BE49-F238E27FC236}">
                <a16:creationId xmlns:a16="http://schemas.microsoft.com/office/drawing/2014/main" id="{D0452000-90D4-79A3-1C4E-CC4B7D7169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5" r="4490" b="4"/>
          <a:stretch>
            <a:fillRect/>
          </a:stretch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1" name="Picture 10" descr="A group of people standing in front of a building&#10;&#10;AI-generated content may be incorrect.">
            <a:extLst>
              <a:ext uri="{FF2B5EF4-FFF2-40B4-BE49-F238E27FC236}">
                <a16:creationId xmlns:a16="http://schemas.microsoft.com/office/drawing/2014/main" id="{B6C85508-989E-8B4E-2BD0-E8FAD43853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983" r="-1" b="10462"/>
          <a:stretch>
            <a:fillRect/>
          </a:stretch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8A3D412-B6E2-AC3D-D0E1-07E47B23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7048"/>
            <a:ext cx="5020056" cy="2770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ja-JP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学歴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CF7EE-F714-4DD9-F912-7B00ED36F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4690872"/>
            <a:ext cx="4919472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800" kern="1200" dirty="0">
                <a:latin typeface="+mn-lt"/>
                <a:ea typeface="+mn-ea"/>
                <a:cs typeface="+mn-cs"/>
              </a:rPr>
              <a:t>・</a:t>
            </a:r>
            <a:r>
              <a:rPr lang="ja-JP" altLang="en-US" sz="2800" kern="1200">
                <a:latin typeface="+mn-lt"/>
                <a:ea typeface="+mn-ea"/>
                <a:cs typeface="+mn-cs"/>
              </a:rPr>
              <a:t>日本語学習</a:t>
            </a:r>
            <a:br>
              <a:rPr lang="ja-JP" altLang="en-US" sz="2800" kern="1200" dirty="0"/>
            </a:br>
            <a:r>
              <a:rPr lang="ja-JP" altLang="en-US" sz="2800" kern="1200">
                <a:latin typeface="+mn-lt"/>
                <a:ea typeface="+mn-ea"/>
                <a:cs typeface="+mn-cs"/>
              </a:rPr>
              <a:t>・</a:t>
            </a:r>
            <a:r>
              <a:rPr lang="ja-JP" altLang="en-US" sz="2800"/>
              <a:t>技術</a:t>
            </a:r>
            <a:r>
              <a:rPr lang="ja-JP" altLang="en-US" sz="2800" kern="1200">
                <a:latin typeface="+mn-lt"/>
                <a:ea typeface="+mn-ea"/>
                <a:cs typeface="+mn-cs"/>
              </a:rPr>
              <a:t>研修</a:t>
            </a:r>
            <a:endParaRPr lang="en-US" sz="2800" kern="1200"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FE35-3604-C4C9-B6FB-F070F546F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35488" y="6356350"/>
            <a:ext cx="1117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D5CC5-373B-378A-66F9-6A2FB8386260}"/>
              </a:ext>
            </a:extLst>
          </p:cNvPr>
          <p:cNvSpPr txBox="1"/>
          <p:nvPr/>
        </p:nvSpPr>
        <p:spPr>
          <a:xfrm>
            <a:off x="5347565" y="2535"/>
            <a:ext cx="36088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600" b="1">
                <a:solidFill>
                  <a:schemeClr val="bg1"/>
                </a:solidFill>
                <a:latin typeface="Arial"/>
                <a:cs typeface="Arial"/>
              </a:rPr>
              <a:t>2019@日本語能力試験5級合格時</a:t>
            </a:r>
            <a:endParaRPr lang="en-US" sz="16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5A045C-A7DA-66F1-5734-FA3EF25DE765}"/>
              </a:ext>
            </a:extLst>
          </p:cNvPr>
          <p:cNvSpPr txBox="1"/>
          <p:nvPr/>
        </p:nvSpPr>
        <p:spPr>
          <a:xfrm>
            <a:off x="6008185" y="3525762"/>
            <a:ext cx="35017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2020@</a:t>
            </a:r>
            <a:r>
              <a:rPr lang="ja-JP" altLang="en-US" b="1">
                <a:solidFill>
                  <a:schemeClr val="bg1"/>
                </a:solidFill>
              </a:rPr>
              <a:t>ベシスソフトエクスポ</a:t>
            </a:r>
          </a:p>
        </p:txBody>
      </p:sp>
    </p:spTree>
    <p:extLst>
      <p:ext uri="{BB962C8B-B14F-4D97-AF65-F5344CB8AC3E}">
        <p14:creationId xmlns:p14="http://schemas.microsoft.com/office/powerpoint/2010/main" val="71795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19046D-4E37-D9B8-EDE5-D961BDD4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492782"/>
            <a:ext cx="3336545" cy="884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職歴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logo with a dolphin in the middle&#10;&#10;AI-generated content may be incorrect.">
            <a:extLst>
              <a:ext uri="{FF2B5EF4-FFF2-40B4-BE49-F238E27FC236}">
                <a16:creationId xmlns:a16="http://schemas.microsoft.com/office/drawing/2014/main" id="{25D39013-BE01-4F8B-507B-B80111568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180" y="4624028"/>
            <a:ext cx="3351908" cy="206772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942EC36-66EA-2FBB-9C86-DFBD3B7DA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764856" y="329978"/>
            <a:ext cx="2889542" cy="160678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company&#10;&#10;AI-generated content may be incorrect.">
            <a:extLst>
              <a:ext uri="{FF2B5EF4-FFF2-40B4-BE49-F238E27FC236}">
                <a16:creationId xmlns:a16="http://schemas.microsoft.com/office/drawing/2014/main" id="{A19BA1E9-BE45-15CA-2A9C-22B0BF22D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139" y="2540017"/>
            <a:ext cx="2900428" cy="178626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01E0F261-359F-A79B-3F41-7D59B04D7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38" y="4989400"/>
            <a:ext cx="2602053" cy="143439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C2F08-AD32-7D4C-ED45-997D125CF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7254" y="1698188"/>
            <a:ext cx="3802069" cy="4548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2020</a:t>
            </a:r>
            <a:r>
              <a:rPr lang="ja-JP" altLang="en-US"/>
              <a:t>年５月～</a:t>
            </a:r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3</a:t>
            </a:r>
            <a:r>
              <a:rPr lang="ja-JP" altLang="en-US"/>
              <a:t>月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ja-JP" altLang="en-US" sz="1600"/>
              <a:t>インターンシップ（バングラデシュ）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altLang="ja-JP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altLang="ja-JP" sz="1600" dirty="0"/>
              <a:t>PHP(Laravel), MySQL, JavaScript</a:t>
            </a:r>
            <a:r>
              <a:rPr lang="ja-JP" altLang="en-US" sz="1600"/>
              <a:t>でウエブ開発に従事</a:t>
            </a:r>
            <a:br>
              <a:rPr lang="ja-JP" altLang="en-US" sz="1600" dirty="0"/>
            </a:br>
            <a:endParaRPr lang="ja-JP" alt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altLang="ja-JP" dirty="0"/>
              <a:t>2022</a:t>
            </a:r>
            <a:r>
              <a:rPr lang="ja-JP" altLang="en-US"/>
              <a:t>年４月～</a:t>
            </a:r>
            <a:r>
              <a:rPr lang="en-US" altLang="ja-JP" dirty="0"/>
              <a:t>2025</a:t>
            </a:r>
            <a:r>
              <a:rPr lang="ja-JP" altLang="en-US"/>
              <a:t>年４月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ja-JP" altLang="en-US" sz="1600"/>
              <a:t>正社員（日本）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altLang="ja-JP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altLang="ja-JP" sz="1600" dirty="0"/>
              <a:t>PHP(Laravel), jQuery, React, Node(Express JS)</a:t>
            </a:r>
            <a:r>
              <a:rPr lang="ja-JP" altLang="en-US" sz="1600"/>
              <a:t>でウエブ開発</a:t>
            </a:r>
            <a:endParaRPr lang="en-US" altLang="ja-JP" sz="1600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altLang="ja-JP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altLang="ja-JP" sz="1600" dirty="0"/>
              <a:t>C#</a:t>
            </a:r>
            <a:r>
              <a:rPr lang="ja-JP" altLang="en-US" sz="1600"/>
              <a:t>でウインドウズアプリ開発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8FA4AB-EFB7-39C5-2D33-C0A47B524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648199" cy="45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88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F2E9-FCCC-B477-F4FA-DD41637E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ja-JP" alt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趣味（サッカー）</a:t>
            </a:r>
            <a:endParaRPr lang="en-US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group of men posing for a picture&#10;&#10;AI-generated content may be incorrect.">
            <a:extLst>
              <a:ext uri="{FF2B5EF4-FFF2-40B4-BE49-F238E27FC236}">
                <a16:creationId xmlns:a16="http://schemas.microsoft.com/office/drawing/2014/main" id="{27DE3345-BE7E-262B-951E-98985469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44" r="2" b="2"/>
          <a:stretch>
            <a:fillRect/>
          </a:stretch>
        </p:blipFill>
        <p:spPr>
          <a:xfrm>
            <a:off x="-4" y="10"/>
            <a:ext cx="8328610" cy="5279933"/>
          </a:xfrm>
          <a:prstGeom prst="rect">
            <a:avLst/>
          </a:prstGeom>
        </p:spPr>
      </p:pic>
      <p:pic>
        <p:nvPicPr>
          <p:cNvPr id="4" name="Picture 3" descr="A group of football players celebrating with a trophy&#10;&#10;AI-generated content may be incorrect.">
            <a:extLst>
              <a:ext uri="{FF2B5EF4-FFF2-40B4-BE49-F238E27FC236}">
                <a16:creationId xmlns:a16="http://schemas.microsoft.com/office/drawing/2014/main" id="{16FB5C7F-0750-76FF-E66C-E1CE9BD7E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9" r="15308" b="2"/>
          <a:stretch>
            <a:fillRect/>
          </a:stretch>
        </p:blipFill>
        <p:spPr>
          <a:xfrm>
            <a:off x="8328610" y="1"/>
            <a:ext cx="3863392" cy="2653792"/>
          </a:xfrm>
          <a:prstGeom prst="rect">
            <a:avLst/>
          </a:prstGeom>
        </p:spPr>
      </p:pic>
      <p:pic>
        <p:nvPicPr>
          <p:cNvPr id="3" name="Picture 2" descr="A group of football players posing for a photo&#10;&#10;AI-generated content may be incorrect.">
            <a:extLst>
              <a:ext uri="{FF2B5EF4-FFF2-40B4-BE49-F238E27FC236}">
                <a16:creationId xmlns:a16="http://schemas.microsoft.com/office/drawing/2014/main" id="{64E39EAF-5B45-E31E-070D-1F2DEA588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22" b="-3"/>
          <a:stretch>
            <a:fillRect/>
          </a:stretch>
        </p:blipFill>
        <p:spPr>
          <a:xfrm>
            <a:off x="8328611" y="2639971"/>
            <a:ext cx="3863392" cy="265379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A47CC56-1188-533D-88C5-F705AFAA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93370"/>
            <a:ext cx="12207200" cy="123363"/>
            <a:chOff x="-5025" y="6737718"/>
            <a:chExt cx="12207200" cy="12336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EFA798-8C89-9948-4282-92855291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009D10-42BE-E080-5E98-DA638B250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76744-F99F-DD27-C693-F22B8D79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86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01A471-80AF-C4A2-DC82-BB5741FB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669370D-FCB1-7300-5E04-70E791AFA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54E95-3D81-9AF7-B2CB-8D9D0CB1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701549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ja-JP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趣味（映画・ドラマ鑑賞）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poster of a person wearing hazmat suits&#10;&#10;AI-generated content may be incorrect.">
            <a:extLst>
              <a:ext uri="{FF2B5EF4-FFF2-40B4-BE49-F238E27FC236}">
                <a16:creationId xmlns:a16="http://schemas.microsoft.com/office/drawing/2014/main" id="{A59340A7-4198-5606-C599-DD092A3D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7" b="4897"/>
          <a:stretch>
            <a:fillRect/>
          </a:stretch>
        </p:blipFill>
        <p:spPr>
          <a:xfrm>
            <a:off x="4025185" y="1650521"/>
            <a:ext cx="4083406" cy="5207479"/>
          </a:xfrm>
          <a:prstGeom prst="rect">
            <a:avLst/>
          </a:prstGeom>
        </p:spPr>
      </p:pic>
      <p:pic>
        <p:nvPicPr>
          <p:cNvPr id="4" name="Picture 3" descr="A poster of a movie&#10;&#10;AI-generated content may be incorrect.">
            <a:extLst>
              <a:ext uri="{FF2B5EF4-FFF2-40B4-BE49-F238E27FC236}">
                <a16:creationId xmlns:a16="http://schemas.microsoft.com/office/drawing/2014/main" id="{5B138953-C7E5-9CDC-8F50-C05C621A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07" b="5407"/>
          <a:stretch>
            <a:fillRect/>
          </a:stretch>
        </p:blipFill>
        <p:spPr>
          <a:xfrm>
            <a:off x="-1" y="1650521"/>
            <a:ext cx="4040515" cy="5207479"/>
          </a:xfrm>
          <a:prstGeom prst="rect">
            <a:avLst/>
          </a:prstGeom>
        </p:spPr>
      </p:pic>
      <p:pic>
        <p:nvPicPr>
          <p:cNvPr id="8" name="Picture 7" descr="A poster of a group of people&#10;&#10;AI-generated content may be incorrect.">
            <a:extLst>
              <a:ext uri="{FF2B5EF4-FFF2-40B4-BE49-F238E27FC236}">
                <a16:creationId xmlns:a16="http://schemas.microsoft.com/office/drawing/2014/main" id="{829241A5-B310-06F5-2EB2-3C9E1744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06" b="5306"/>
          <a:stretch>
            <a:fillRect/>
          </a:stretch>
        </p:blipFill>
        <p:spPr>
          <a:xfrm>
            <a:off x="8108592" y="1650521"/>
            <a:ext cx="4083406" cy="5207479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7762D-0528-77AA-AD69-FC282C60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A1866-BA32-5C25-F0A8-FF1B3A8F806B}"/>
              </a:ext>
            </a:extLst>
          </p:cNvPr>
          <p:cNvSpPr txBox="1"/>
          <p:nvPr/>
        </p:nvSpPr>
        <p:spPr>
          <a:xfrm>
            <a:off x="3145" y="2711448"/>
            <a:ext cx="28062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solidFill>
                  <a:schemeClr val="bg1"/>
                </a:solidFill>
              </a:rPr>
              <a:t>ショーシャンクの空に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3D9A9-FA35-053D-12AF-E4296C23C3C7}"/>
              </a:ext>
            </a:extLst>
          </p:cNvPr>
          <p:cNvSpPr txBox="1"/>
          <p:nvPr/>
        </p:nvSpPr>
        <p:spPr>
          <a:xfrm>
            <a:off x="4137373" y="1738896"/>
            <a:ext cx="24824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b="1">
                <a:solidFill>
                  <a:schemeClr val="bg1"/>
                </a:solidFill>
                <a:ea typeface="+mn-lt"/>
                <a:cs typeface="+mn-lt"/>
              </a:rPr>
              <a:t>ブレイキング・バッド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00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1">
      <a:dk1>
        <a:srgbClr val="010101"/>
      </a:dk1>
      <a:lt1>
        <a:srgbClr val="FFFFFF"/>
      </a:lt1>
      <a:dk2>
        <a:srgbClr val="F9987F"/>
      </a:dk2>
      <a:lt2>
        <a:srgbClr val="E6E3E5"/>
      </a:lt2>
      <a:accent1>
        <a:srgbClr val="E4E1DB"/>
      </a:accent1>
      <a:accent2>
        <a:srgbClr val="C08D80"/>
      </a:accent2>
      <a:accent3>
        <a:srgbClr val="D3B9AA"/>
      </a:accent3>
      <a:accent4>
        <a:srgbClr val="C17250"/>
      </a:accent4>
      <a:accent5>
        <a:srgbClr val="6F4838"/>
      </a:accent5>
      <a:accent6>
        <a:srgbClr val="9F5700"/>
      </a:accent6>
      <a:hlink>
        <a:srgbClr val="9F5700"/>
      </a:hlink>
      <a:folHlink>
        <a:srgbClr val="BF8C7F"/>
      </a:folHlink>
    </a:clrScheme>
    <a:fontScheme name="Custom 42">
      <a:majorFont>
        <a:latin typeface="Bodoni MT Condense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7B06D1-7850-46BB-A9CE-FFFBBA271676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8DECC2-4004-45B0-9152-E844B904755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33CA24C-CD06-4FED-9400-8722D47B2D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TM00089993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自己紹介</vt:lpstr>
      <vt:lpstr>INTRODUCTION</vt:lpstr>
      <vt:lpstr>出身地（ダッカ）</vt:lpstr>
      <vt:lpstr>出身地（ダッカ）</vt:lpstr>
      <vt:lpstr>学歴 チッタゴン工科大学 (CUET)</vt:lpstr>
      <vt:lpstr>学歴</vt:lpstr>
      <vt:lpstr>職歴</vt:lpstr>
      <vt:lpstr>趣味（サッカー）</vt:lpstr>
      <vt:lpstr>趣味（映画・ドラマ鑑賞）</vt:lpstr>
      <vt:lpstr>旅行（沖縄）</vt:lpstr>
      <vt:lpstr>旅行（広島、河口湖、お台場）</vt:lpstr>
      <vt:lpstr>好きな食べ物</vt:lpstr>
      <vt:lpstr>ご清聴いただき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742</cp:revision>
  <dcterms:created xsi:type="dcterms:W3CDTF">2025-06-16T15:37:38Z</dcterms:created>
  <dcterms:modified xsi:type="dcterms:W3CDTF">2025-06-20T03:50:48Z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